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58" r:id="rId3"/>
    <p:sldId id="262" r:id="rId4"/>
    <p:sldId id="257" r:id="rId5"/>
    <p:sldId id="263" r:id="rId6"/>
    <p:sldId id="264" r:id="rId7"/>
    <p:sldId id="265" r:id="rId8"/>
    <p:sldId id="266"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12/15/2017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3</a:t>
            </a:fld>
            <a:endParaRPr lang="en-US" dirty="0"/>
          </a:p>
        </p:txBody>
      </p:sp>
    </p:spTree>
    <p:extLst>
      <p:ext uri="{BB962C8B-B14F-4D97-AF65-F5344CB8AC3E}">
        <p14:creationId xmlns:p14="http://schemas.microsoft.com/office/powerpoint/2010/main" val="561359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11804785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5</a:t>
            </a:fld>
            <a:endParaRPr lang="en-US" dirty="0"/>
          </a:p>
        </p:txBody>
      </p:sp>
    </p:spTree>
    <p:extLst>
      <p:ext uri="{BB962C8B-B14F-4D97-AF65-F5344CB8AC3E}">
        <p14:creationId xmlns:p14="http://schemas.microsoft.com/office/powerpoint/2010/main" val="10949927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6</a:t>
            </a:fld>
            <a:endParaRPr lang="en-US" dirty="0"/>
          </a:p>
        </p:txBody>
      </p:sp>
    </p:spTree>
    <p:extLst>
      <p:ext uri="{BB962C8B-B14F-4D97-AF65-F5344CB8AC3E}">
        <p14:creationId xmlns:p14="http://schemas.microsoft.com/office/powerpoint/2010/main" val="29491283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7</a:t>
            </a:fld>
            <a:endParaRPr lang="en-US" dirty="0"/>
          </a:p>
        </p:txBody>
      </p:sp>
    </p:spTree>
    <p:extLst>
      <p:ext uri="{BB962C8B-B14F-4D97-AF65-F5344CB8AC3E}">
        <p14:creationId xmlns:p14="http://schemas.microsoft.com/office/powerpoint/2010/main" val="33344611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8</a:t>
            </a:fld>
            <a:endParaRPr lang="en-US" dirty="0"/>
          </a:p>
        </p:txBody>
      </p:sp>
    </p:spTree>
    <p:extLst>
      <p:ext uri="{BB962C8B-B14F-4D97-AF65-F5344CB8AC3E}">
        <p14:creationId xmlns:p14="http://schemas.microsoft.com/office/powerpoint/2010/main" val="31261505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965848"/>
            <a:ext cx="9144000" cy="2387600"/>
          </a:xfrm>
        </p:spPr>
        <p:txBody>
          <a:bodyPr/>
          <a:lstStyle/>
          <a:p>
            <a:r>
              <a:rPr lang="en-US" dirty="0">
                <a:solidFill>
                  <a:schemeClr val="bg1"/>
                </a:solidFill>
                <a:latin typeface="Roboto" pitchFamily="2" charset="0"/>
                <a:ea typeface="Roboto" pitchFamily="2" charset="0"/>
              </a:rPr>
              <a:t>Fault Tolerance</a:t>
            </a: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sz="3600" dirty="0">
                <a:solidFill>
                  <a:schemeClr val="bg1"/>
                </a:solidFill>
                <a:latin typeface="Roboto" pitchFamily="2" charset="0"/>
                <a:ea typeface="Roboto" pitchFamily="2" charset="0"/>
              </a:rPr>
              <a:t>What is Fault Tolerance?</a:t>
            </a:r>
          </a:p>
        </p:txBody>
      </p:sp>
      <p:sp>
        <p:nvSpPr>
          <p:cNvPr id="3" name="Content Placeholder 2">
            <a:extLst>
              <a:ext uri="{FF2B5EF4-FFF2-40B4-BE49-F238E27FC236}">
                <a16:creationId xmlns:a16="http://schemas.microsoft.com/office/drawing/2014/main" id="{FE433BE5-8C00-4E8A-97A9-747C3ABE621C}"/>
              </a:ext>
            </a:extLst>
          </p:cNvPr>
          <p:cNvSpPr>
            <a:spLocks noGrp="1"/>
          </p:cNvSpPr>
          <p:nvPr>
            <p:ph idx="1"/>
          </p:nvPr>
        </p:nvSpPr>
        <p:spPr/>
        <p:txBody>
          <a:bodyPr>
            <a:normAutofit/>
          </a:bodyPr>
          <a:lstStyle/>
          <a:p>
            <a:pPr fontAlgn="base"/>
            <a:r>
              <a:rPr lang="en-US" dirty="0">
                <a:solidFill>
                  <a:schemeClr val="bg1"/>
                </a:solidFill>
                <a:latin typeface="Roboto" pitchFamily="2" charset="0"/>
                <a:ea typeface="Roboto" pitchFamily="2" charset="0"/>
              </a:rPr>
              <a:t>Property that enables a Spark system to continue operating properly in the event of the failure of some of its components</a:t>
            </a:r>
          </a:p>
          <a:p>
            <a:pPr fontAlgn="base"/>
            <a:r>
              <a:rPr lang="en-US" dirty="0">
                <a:solidFill>
                  <a:schemeClr val="bg1"/>
                </a:solidFill>
                <a:latin typeface="Roboto" pitchFamily="2" charset="0"/>
                <a:ea typeface="Roboto" pitchFamily="2" charset="0"/>
              </a:rPr>
              <a:t>Mechanisms in spark include Checkpoints and HDFS</a:t>
            </a:r>
          </a:p>
          <a:p>
            <a:pPr fontAlgn="base"/>
            <a:r>
              <a:rPr lang="en-US" dirty="0">
                <a:solidFill>
                  <a:schemeClr val="bg1"/>
                </a:solidFill>
                <a:latin typeface="Roboto" pitchFamily="2" charset="0"/>
                <a:ea typeface="Roboto" pitchFamily="2" charset="0"/>
              </a:rPr>
              <a:t>Understanding the Semantics is important for becoming proficient with streaming</a:t>
            </a:r>
            <a:r>
              <a:rPr lang="en-US" sz="2000" dirty="0">
                <a:solidFill>
                  <a:schemeClr val="bg1"/>
                </a:solidFill>
                <a:latin typeface="Roboto" pitchFamily="2" charset="0"/>
                <a:ea typeface="Roboto" pitchFamily="2" charset="0"/>
              </a:rPr>
              <a:t>.</a:t>
            </a:r>
          </a:p>
          <a:p>
            <a:endParaRPr lang="en-US" sz="2000" dirty="0">
              <a:latin typeface="Roboto" pitchFamily="2" charset="0"/>
              <a:ea typeface="Roboto" pitchFamily="2" charset="0"/>
            </a:endParaRPr>
          </a:p>
        </p:txBody>
      </p:sp>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Fault Tolerance of Spark RDDs</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pPr marL="0" indent="0">
              <a:buNone/>
            </a:pPr>
            <a:r>
              <a:rPr lang="en-US" dirty="0">
                <a:solidFill>
                  <a:schemeClr val="bg1"/>
                </a:solidFill>
              </a:rPr>
              <a:t>RDDs are the basic unit of Spark Streaming. Their fault tolerance can be summarized with the three following points</a:t>
            </a:r>
          </a:p>
          <a:p>
            <a:pPr marL="514350" lvl="0" indent="-514350">
              <a:buFont typeface="+mj-lt"/>
              <a:buAutoNum type="arabicPeriod"/>
            </a:pPr>
            <a:r>
              <a:rPr lang="en-US" dirty="0">
                <a:solidFill>
                  <a:schemeClr val="bg1"/>
                </a:solidFill>
              </a:rPr>
              <a:t>An RDD is an immutable, deterministically re-computable, distributed dataset. </a:t>
            </a:r>
          </a:p>
          <a:p>
            <a:pPr marL="514350" lvl="0" indent="-514350">
              <a:buFont typeface="+mj-lt"/>
              <a:buAutoNum type="arabicPeriod"/>
            </a:pPr>
            <a:r>
              <a:rPr lang="en-US" dirty="0">
                <a:solidFill>
                  <a:schemeClr val="bg1"/>
                </a:solidFill>
              </a:rPr>
              <a:t>Any partition of an RDD lost to a worker node failure can be re-computed from the original fault-tolerant dataset using the lineage of operations.</a:t>
            </a:r>
          </a:p>
          <a:p>
            <a:pPr marL="514350" indent="-514350">
              <a:buFont typeface="+mj-lt"/>
              <a:buAutoNum type="arabicPeriod"/>
            </a:pPr>
            <a:r>
              <a:rPr lang="en-US" dirty="0">
                <a:solidFill>
                  <a:schemeClr val="bg1"/>
                </a:solidFill>
              </a:rPr>
              <a:t>Assuming all transformations are deterministic, the final transformed RDD’s data will always be the same.</a:t>
            </a:r>
          </a:p>
        </p:txBody>
      </p:sp>
    </p:spTree>
    <p:extLst>
      <p:ext uri="{BB962C8B-B14F-4D97-AF65-F5344CB8AC3E}">
        <p14:creationId xmlns:p14="http://schemas.microsoft.com/office/powerpoint/2010/main" val="676355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BDF85BD-EFF1-406B-B5E0-F734EFE4DEE0}"/>
              </a:ext>
            </a:extLst>
          </p:cNvPr>
          <p:cNvSpPr>
            <a:spLocks noGrp="1"/>
          </p:cNvSpPr>
          <p:nvPr>
            <p:ph type="title"/>
          </p:nvPr>
        </p:nvSpPr>
        <p:spPr>
          <a:xfrm>
            <a:off x="838200" y="365125"/>
            <a:ext cx="10515600" cy="1325563"/>
          </a:xfrm>
        </p:spPr>
        <p:txBody>
          <a:bodyPr/>
          <a:lstStyle/>
          <a:p>
            <a:r>
              <a:rPr lang="en-US" dirty="0">
                <a:solidFill>
                  <a:schemeClr val="bg1"/>
                </a:solidFill>
                <a:latin typeface="Roboto" pitchFamily="2" charset="0"/>
                <a:ea typeface="Roboto" pitchFamily="2" charset="0"/>
              </a:rPr>
              <a:t>Spark with </a:t>
            </a:r>
            <a:r>
              <a:rPr lang="en-US" i="1" dirty="0">
                <a:solidFill>
                  <a:schemeClr val="bg1"/>
                </a:solidFill>
                <a:latin typeface="Roboto" pitchFamily="2" charset="0"/>
                <a:ea typeface="Roboto" pitchFamily="2" charset="0"/>
              </a:rPr>
              <a:t>Streaming</a:t>
            </a:r>
            <a:r>
              <a:rPr lang="en-US" dirty="0">
                <a:solidFill>
                  <a:schemeClr val="bg1"/>
                </a:solidFill>
                <a:latin typeface="Roboto" pitchFamily="2" charset="0"/>
                <a:ea typeface="Roboto" pitchFamily="2" charset="0"/>
              </a:rPr>
              <a:t> is a bit riskier….</a:t>
            </a:r>
            <a:endParaRPr lang="en-US" dirty="0">
              <a:solidFill>
                <a:schemeClr val="bg1"/>
              </a:solidFill>
              <a:latin typeface="Consolas" panose="020B0609020204030204" pitchFamily="49" charset="0"/>
            </a:endParaRPr>
          </a:p>
        </p:txBody>
      </p:sp>
      <p:sp>
        <p:nvSpPr>
          <p:cNvPr id="9" name="Content Placeholder 2">
            <a:extLst>
              <a:ext uri="{FF2B5EF4-FFF2-40B4-BE49-F238E27FC236}">
                <a16:creationId xmlns:a16="http://schemas.microsoft.com/office/drawing/2014/main" id="{1B1E2F02-D000-4884-A605-96A934F813DA}"/>
              </a:ext>
            </a:extLst>
          </p:cNvPr>
          <p:cNvSpPr>
            <a:spLocks noGrp="1"/>
          </p:cNvSpPr>
          <p:nvPr>
            <p:ph idx="1"/>
          </p:nvPr>
        </p:nvSpPr>
        <p:spPr>
          <a:xfrm>
            <a:off x="838200" y="1825625"/>
            <a:ext cx="10515600" cy="4667250"/>
          </a:xfrm>
        </p:spPr>
        <p:txBody>
          <a:bodyPr>
            <a:normAutofit fontScale="92500" lnSpcReduction="10000"/>
          </a:bodyPr>
          <a:lstStyle/>
          <a:p>
            <a:pPr marL="0" indent="0">
              <a:buNone/>
            </a:pPr>
            <a:r>
              <a:rPr lang="en-US" sz="3000" dirty="0" err="1">
                <a:solidFill>
                  <a:schemeClr val="bg1"/>
                </a:solidFill>
              </a:rPr>
              <a:t>DStream</a:t>
            </a:r>
            <a:r>
              <a:rPr lang="en-US" sz="3000" dirty="0">
                <a:solidFill>
                  <a:schemeClr val="bg1"/>
                </a:solidFill>
              </a:rPr>
              <a:t> fault tolerance is not always guaranteed. </a:t>
            </a:r>
          </a:p>
          <a:p>
            <a:pPr marL="0" indent="0">
              <a:buNone/>
            </a:pPr>
            <a:r>
              <a:rPr lang="en-US" sz="3000" dirty="0">
                <a:solidFill>
                  <a:schemeClr val="bg1"/>
                </a:solidFill>
              </a:rPr>
              <a:t>This means that in order to achieve fault tolerance, multiple spark executors must replicate the data among at least 2 worker nodes in the spark cluster. </a:t>
            </a:r>
          </a:p>
          <a:p>
            <a:pPr marL="0" indent="0">
              <a:buNone/>
            </a:pPr>
            <a:r>
              <a:rPr lang="en-US" sz="3000" dirty="0">
                <a:solidFill>
                  <a:schemeClr val="bg1"/>
                </a:solidFill>
              </a:rPr>
              <a:t>Two kinds of data (based on reaction to failure):</a:t>
            </a:r>
          </a:p>
          <a:p>
            <a:pPr marL="514350" lvl="0" indent="-514350">
              <a:buFont typeface="+mj-lt"/>
              <a:buAutoNum type="arabicPeriod"/>
            </a:pPr>
            <a:r>
              <a:rPr lang="en-US" sz="3000" dirty="0">
                <a:solidFill>
                  <a:schemeClr val="bg1"/>
                </a:solidFill>
              </a:rPr>
              <a:t>Data that survives failure of a single worker node because it is replicated after being received, so a copy of it exists on one of the other nodes.</a:t>
            </a:r>
          </a:p>
          <a:p>
            <a:pPr marL="514350" lvl="0" indent="-514350">
              <a:buFont typeface="+mj-lt"/>
              <a:buAutoNum type="arabicPeriod"/>
            </a:pPr>
            <a:r>
              <a:rPr lang="en-US" sz="3000" dirty="0">
                <a:solidFill>
                  <a:schemeClr val="bg1"/>
                </a:solidFill>
              </a:rPr>
              <a:t>Data that is </a:t>
            </a:r>
            <a:r>
              <a:rPr lang="en-US" sz="3000" i="1" dirty="0">
                <a:solidFill>
                  <a:schemeClr val="bg1"/>
                </a:solidFill>
              </a:rPr>
              <a:t>buffered for replication, but not actually</a:t>
            </a:r>
            <a:r>
              <a:rPr lang="en-US" sz="3000" dirty="0">
                <a:solidFill>
                  <a:schemeClr val="bg1"/>
                </a:solidFill>
              </a:rPr>
              <a:t> </a:t>
            </a:r>
            <a:r>
              <a:rPr lang="en-US" sz="3000" i="1" dirty="0">
                <a:solidFill>
                  <a:schemeClr val="bg1"/>
                </a:solidFill>
              </a:rPr>
              <a:t>replicated </a:t>
            </a:r>
            <a:r>
              <a:rPr lang="en-US" sz="3000" dirty="0">
                <a:solidFill>
                  <a:schemeClr val="bg1"/>
                </a:solidFill>
              </a:rPr>
              <a:t>at the time of the failure. When this happens, the only way to recover this data is to get it again from the source.</a:t>
            </a:r>
          </a:p>
          <a:p>
            <a:endParaRPr lang="en-US" dirty="0">
              <a:solidFill>
                <a:schemeClr val="bg1"/>
              </a:solidFill>
            </a:endParaRPr>
          </a:p>
        </p:txBody>
      </p:sp>
    </p:spTree>
    <p:extLst>
      <p:ext uri="{BB962C8B-B14F-4D97-AF65-F5344CB8AC3E}">
        <p14:creationId xmlns:p14="http://schemas.microsoft.com/office/powerpoint/2010/main" val="29654544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BDF85BD-EFF1-406B-B5E0-F734EFE4DEE0}"/>
              </a:ext>
            </a:extLst>
          </p:cNvPr>
          <p:cNvSpPr>
            <a:spLocks noGrp="1"/>
          </p:cNvSpPr>
          <p:nvPr>
            <p:ph type="title"/>
          </p:nvPr>
        </p:nvSpPr>
        <p:spPr>
          <a:xfrm>
            <a:off x="838200" y="365125"/>
            <a:ext cx="10515600" cy="1325563"/>
          </a:xfrm>
        </p:spPr>
        <p:txBody>
          <a:bodyPr/>
          <a:lstStyle/>
          <a:p>
            <a:r>
              <a:rPr lang="en-US" dirty="0">
                <a:solidFill>
                  <a:schemeClr val="bg1"/>
                </a:solidFill>
                <a:latin typeface="Roboto" pitchFamily="2" charset="0"/>
                <a:ea typeface="Roboto" pitchFamily="2" charset="0"/>
              </a:rPr>
              <a:t>Three Types of Guarantees</a:t>
            </a:r>
            <a:endParaRPr lang="en-US" dirty="0">
              <a:solidFill>
                <a:schemeClr val="bg1"/>
              </a:solidFill>
              <a:latin typeface="Consolas" panose="020B0609020204030204" pitchFamily="49" charset="0"/>
            </a:endParaRPr>
          </a:p>
        </p:txBody>
      </p:sp>
      <p:sp>
        <p:nvSpPr>
          <p:cNvPr id="9" name="Content Placeholder 2">
            <a:extLst>
              <a:ext uri="{FF2B5EF4-FFF2-40B4-BE49-F238E27FC236}">
                <a16:creationId xmlns:a16="http://schemas.microsoft.com/office/drawing/2014/main" id="{1B1E2F02-D000-4884-A605-96A934F813DA}"/>
              </a:ext>
            </a:extLst>
          </p:cNvPr>
          <p:cNvSpPr>
            <a:spLocks noGrp="1"/>
          </p:cNvSpPr>
          <p:nvPr>
            <p:ph idx="1"/>
          </p:nvPr>
        </p:nvSpPr>
        <p:spPr>
          <a:xfrm>
            <a:off x="838200" y="1825625"/>
            <a:ext cx="10515600" cy="4667250"/>
          </a:xfrm>
        </p:spPr>
        <p:txBody>
          <a:bodyPr>
            <a:normAutofit/>
          </a:bodyPr>
          <a:lstStyle/>
          <a:p>
            <a:pPr marL="0" indent="0">
              <a:buNone/>
            </a:pPr>
            <a:r>
              <a:rPr lang="en-US" sz="3000" dirty="0">
                <a:solidFill>
                  <a:schemeClr val="bg1"/>
                </a:solidFill>
              </a:rPr>
              <a:t>Categories of guarantees of protection against driver failure (described by </a:t>
            </a:r>
            <a:r>
              <a:rPr lang="en-US" dirty="0">
                <a:solidFill>
                  <a:schemeClr val="bg1"/>
                </a:solidFill>
              </a:rPr>
              <a:t>how many times a record is processed by the system)</a:t>
            </a:r>
            <a:r>
              <a:rPr lang="en-US" sz="3000" dirty="0">
                <a:solidFill>
                  <a:schemeClr val="bg1"/>
                </a:solidFill>
              </a:rPr>
              <a:t>:</a:t>
            </a:r>
          </a:p>
          <a:p>
            <a:pPr marL="514350" indent="-514350">
              <a:buFont typeface="+mj-lt"/>
              <a:buAutoNum type="arabicPeriod"/>
            </a:pPr>
            <a:r>
              <a:rPr lang="en-US" b="1" i="1" dirty="0">
                <a:solidFill>
                  <a:schemeClr val="bg1"/>
                </a:solidFill>
              </a:rPr>
              <a:t>At most once</a:t>
            </a:r>
            <a:r>
              <a:rPr lang="en-US" b="1" dirty="0">
                <a:solidFill>
                  <a:schemeClr val="bg1"/>
                </a:solidFill>
              </a:rPr>
              <a:t>: </a:t>
            </a:r>
            <a:r>
              <a:rPr lang="en-US" dirty="0">
                <a:solidFill>
                  <a:schemeClr val="bg1"/>
                </a:solidFill>
              </a:rPr>
              <a:t>which means Each record will be either processed once or not processed at all.</a:t>
            </a:r>
          </a:p>
          <a:p>
            <a:pPr marL="514350" lvl="0" indent="-514350">
              <a:buFont typeface="+mj-lt"/>
              <a:buAutoNum type="arabicPeriod"/>
            </a:pPr>
            <a:r>
              <a:rPr lang="en-US" b="1" i="1" dirty="0">
                <a:solidFill>
                  <a:schemeClr val="bg1"/>
                </a:solidFill>
              </a:rPr>
              <a:t>At least once</a:t>
            </a:r>
            <a:r>
              <a:rPr lang="en-US" b="1" dirty="0">
                <a:solidFill>
                  <a:schemeClr val="bg1"/>
                </a:solidFill>
              </a:rPr>
              <a:t>: </a:t>
            </a:r>
            <a:r>
              <a:rPr lang="en-US" dirty="0">
                <a:solidFill>
                  <a:schemeClr val="bg1"/>
                </a:solidFill>
              </a:rPr>
              <a:t>which means Each record will be processed one or more times. This is stronger than </a:t>
            </a:r>
            <a:r>
              <a:rPr lang="en-US" i="1" dirty="0">
                <a:solidFill>
                  <a:schemeClr val="bg1"/>
                </a:solidFill>
              </a:rPr>
              <a:t>at-most once</a:t>
            </a:r>
            <a:r>
              <a:rPr lang="en-US" dirty="0">
                <a:solidFill>
                  <a:schemeClr val="bg1"/>
                </a:solidFill>
              </a:rPr>
              <a:t> as it ensure that no data will be lost. But there may be duplicates.</a:t>
            </a:r>
          </a:p>
          <a:p>
            <a:pPr marL="514350" lvl="0" indent="-514350">
              <a:buFont typeface="+mj-lt"/>
              <a:buAutoNum type="arabicPeriod"/>
            </a:pPr>
            <a:r>
              <a:rPr lang="en-US" b="1" i="1" dirty="0">
                <a:solidFill>
                  <a:schemeClr val="bg1"/>
                </a:solidFill>
              </a:rPr>
              <a:t>Exactly once</a:t>
            </a:r>
            <a:r>
              <a:rPr lang="en-US" b="1" dirty="0">
                <a:solidFill>
                  <a:schemeClr val="bg1"/>
                </a:solidFill>
              </a:rPr>
              <a:t>: </a:t>
            </a:r>
            <a:r>
              <a:rPr lang="en-US" dirty="0">
                <a:solidFill>
                  <a:schemeClr val="bg1"/>
                </a:solidFill>
              </a:rPr>
              <a:t>Each record will be processed exactly once - no data will be lost and no data will be processed multiple times. This is obviously the strongest guarantee of the three.</a:t>
            </a:r>
          </a:p>
          <a:p>
            <a:endParaRPr lang="en-US" dirty="0">
              <a:solidFill>
                <a:schemeClr val="bg1"/>
              </a:solidFill>
            </a:endParaRPr>
          </a:p>
        </p:txBody>
      </p:sp>
    </p:spTree>
    <p:extLst>
      <p:ext uri="{BB962C8B-B14F-4D97-AF65-F5344CB8AC3E}">
        <p14:creationId xmlns:p14="http://schemas.microsoft.com/office/powerpoint/2010/main" val="34105530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A96DE3D0-1E3A-4D8E-AFAB-6B9F9A4A4677}"/>
              </a:ext>
            </a:extLst>
          </p:cNvPr>
          <p:cNvSpPr>
            <a:spLocks noGrp="1"/>
          </p:cNvSpPr>
          <p:nvPr>
            <p:ph type="title"/>
          </p:nvPr>
        </p:nvSpPr>
        <p:spPr>
          <a:xfrm>
            <a:off x="838200" y="365125"/>
            <a:ext cx="10515600" cy="1325563"/>
          </a:xfrm>
        </p:spPr>
        <p:txBody>
          <a:bodyPr/>
          <a:lstStyle/>
          <a:p>
            <a:r>
              <a:rPr lang="en-US" dirty="0">
                <a:solidFill>
                  <a:schemeClr val="bg1"/>
                </a:solidFill>
                <a:latin typeface="Roboto" pitchFamily="2" charset="0"/>
                <a:ea typeface="Roboto" pitchFamily="2" charset="0"/>
              </a:rPr>
              <a:t>Three Steps to Processing Streams</a:t>
            </a:r>
            <a:endParaRPr lang="en-US" dirty="0">
              <a:solidFill>
                <a:schemeClr val="bg1"/>
              </a:solidFill>
              <a:latin typeface="Consolas" panose="020B0609020204030204" pitchFamily="49" charset="0"/>
            </a:endParaRPr>
          </a:p>
        </p:txBody>
      </p:sp>
      <p:sp>
        <p:nvSpPr>
          <p:cNvPr id="11" name="Content Placeholder 2">
            <a:extLst>
              <a:ext uri="{FF2B5EF4-FFF2-40B4-BE49-F238E27FC236}">
                <a16:creationId xmlns:a16="http://schemas.microsoft.com/office/drawing/2014/main" id="{0C41D24E-C4F8-4E54-A993-2B1ED4962030}"/>
              </a:ext>
            </a:extLst>
          </p:cNvPr>
          <p:cNvSpPr>
            <a:spLocks noGrp="1"/>
          </p:cNvSpPr>
          <p:nvPr>
            <p:ph idx="1"/>
          </p:nvPr>
        </p:nvSpPr>
        <p:spPr>
          <a:xfrm>
            <a:off x="838200" y="1825625"/>
            <a:ext cx="10515600" cy="4667250"/>
          </a:xfrm>
        </p:spPr>
        <p:txBody>
          <a:bodyPr>
            <a:normAutofit lnSpcReduction="10000"/>
          </a:bodyPr>
          <a:lstStyle/>
          <a:p>
            <a:pPr marL="514350" lvl="0" indent="-514350">
              <a:buFont typeface="+mj-lt"/>
              <a:buAutoNum type="arabicPeriod"/>
            </a:pPr>
            <a:r>
              <a:rPr lang="en-US" i="1" dirty="0">
                <a:solidFill>
                  <a:schemeClr val="bg1"/>
                </a:solidFill>
              </a:rPr>
              <a:t>Receiving the data</a:t>
            </a:r>
            <a:r>
              <a:rPr lang="en-US" dirty="0">
                <a:solidFill>
                  <a:schemeClr val="bg1"/>
                </a:solidFill>
              </a:rPr>
              <a:t>: The data is received from sources using Receivers or otherwise.</a:t>
            </a:r>
          </a:p>
          <a:p>
            <a:pPr lvl="1"/>
            <a:r>
              <a:rPr lang="en-US" dirty="0">
                <a:solidFill>
                  <a:schemeClr val="bg1"/>
                </a:solidFill>
              </a:rPr>
              <a:t>Different input sources provide different guarantees ranging from </a:t>
            </a:r>
            <a:r>
              <a:rPr lang="en-US" i="1" u="sng" dirty="0">
                <a:solidFill>
                  <a:schemeClr val="bg1"/>
                </a:solidFill>
              </a:rPr>
              <a:t>at-least once</a:t>
            </a:r>
            <a:r>
              <a:rPr lang="en-US" dirty="0">
                <a:solidFill>
                  <a:schemeClr val="bg1"/>
                </a:solidFill>
              </a:rPr>
              <a:t> to </a:t>
            </a:r>
            <a:r>
              <a:rPr lang="en-US" i="1" u="sng" dirty="0">
                <a:solidFill>
                  <a:schemeClr val="bg1"/>
                </a:solidFill>
              </a:rPr>
              <a:t>exactly once</a:t>
            </a:r>
            <a:r>
              <a:rPr lang="en-US" dirty="0">
                <a:solidFill>
                  <a:schemeClr val="bg1"/>
                </a:solidFill>
              </a:rPr>
              <a:t>.</a:t>
            </a:r>
          </a:p>
          <a:p>
            <a:pPr marL="514350" lvl="0" indent="-514350">
              <a:buFont typeface="+mj-lt"/>
              <a:buAutoNum type="arabicPeriod"/>
            </a:pPr>
            <a:r>
              <a:rPr lang="en-US" i="1" dirty="0">
                <a:solidFill>
                  <a:schemeClr val="bg1"/>
                </a:solidFill>
              </a:rPr>
              <a:t>Transforming the data</a:t>
            </a:r>
            <a:r>
              <a:rPr lang="en-US" dirty="0">
                <a:solidFill>
                  <a:schemeClr val="bg1"/>
                </a:solidFill>
              </a:rPr>
              <a:t>: The received data is transformed using </a:t>
            </a:r>
            <a:r>
              <a:rPr lang="en-US" dirty="0" err="1">
                <a:solidFill>
                  <a:schemeClr val="bg1"/>
                </a:solidFill>
              </a:rPr>
              <a:t>DStream</a:t>
            </a:r>
            <a:r>
              <a:rPr lang="en-US" dirty="0">
                <a:solidFill>
                  <a:schemeClr val="bg1"/>
                </a:solidFill>
              </a:rPr>
              <a:t> and RDD transformations.</a:t>
            </a:r>
          </a:p>
          <a:p>
            <a:pPr lvl="1"/>
            <a:r>
              <a:rPr lang="en-US" dirty="0">
                <a:solidFill>
                  <a:schemeClr val="bg1"/>
                </a:solidFill>
              </a:rPr>
              <a:t>All data that has been received will be processed </a:t>
            </a:r>
            <a:r>
              <a:rPr lang="en-US" i="1" u="sng" dirty="0">
                <a:solidFill>
                  <a:schemeClr val="bg1"/>
                </a:solidFill>
              </a:rPr>
              <a:t>exactly once</a:t>
            </a:r>
            <a:endParaRPr lang="en-US" u="sng" dirty="0">
              <a:solidFill>
                <a:schemeClr val="bg1"/>
              </a:solidFill>
            </a:endParaRPr>
          </a:p>
          <a:p>
            <a:pPr marL="514350" lvl="0" indent="-514350">
              <a:buFont typeface="+mj-lt"/>
              <a:buAutoNum type="arabicPeriod"/>
            </a:pPr>
            <a:r>
              <a:rPr lang="en-US" i="1" dirty="0">
                <a:solidFill>
                  <a:schemeClr val="bg1"/>
                </a:solidFill>
              </a:rPr>
              <a:t>Pushing out the data</a:t>
            </a:r>
            <a:r>
              <a:rPr lang="en-US" dirty="0">
                <a:solidFill>
                  <a:schemeClr val="bg1"/>
                </a:solidFill>
              </a:rPr>
              <a:t>: The final transformed data is pushed out to external systems like file systems, databases, dashboards, etc.</a:t>
            </a:r>
          </a:p>
          <a:p>
            <a:pPr lvl="1"/>
            <a:r>
              <a:rPr lang="en-US" dirty="0">
                <a:solidFill>
                  <a:schemeClr val="bg1"/>
                </a:solidFill>
              </a:rPr>
              <a:t>Output operations by default ensure </a:t>
            </a:r>
            <a:r>
              <a:rPr lang="en-US" i="1" u="sng" dirty="0">
                <a:solidFill>
                  <a:schemeClr val="bg1"/>
                </a:solidFill>
              </a:rPr>
              <a:t>at-least once</a:t>
            </a:r>
            <a:r>
              <a:rPr lang="en-US" dirty="0">
                <a:solidFill>
                  <a:schemeClr val="bg1"/>
                </a:solidFill>
              </a:rPr>
              <a:t> semantics, but users can implement their own transaction mechanisms to achieve </a:t>
            </a:r>
            <a:r>
              <a:rPr lang="en-US" i="1" u="sng" dirty="0">
                <a:solidFill>
                  <a:schemeClr val="bg1"/>
                </a:solidFill>
              </a:rPr>
              <a:t>exactly-once</a:t>
            </a:r>
            <a:r>
              <a:rPr lang="en-US" dirty="0">
                <a:solidFill>
                  <a:schemeClr val="bg1"/>
                </a:solidFill>
              </a:rPr>
              <a:t> semantics</a:t>
            </a:r>
          </a:p>
          <a:p>
            <a:endParaRPr lang="en-US" dirty="0">
              <a:solidFill>
                <a:schemeClr val="bg1"/>
              </a:solidFill>
            </a:endParaRPr>
          </a:p>
        </p:txBody>
      </p:sp>
    </p:spTree>
    <p:extLst>
      <p:ext uri="{BB962C8B-B14F-4D97-AF65-F5344CB8AC3E}">
        <p14:creationId xmlns:p14="http://schemas.microsoft.com/office/powerpoint/2010/main" val="33518717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BDF85BD-EFF1-406B-B5E0-F734EFE4DEE0}"/>
              </a:ext>
            </a:extLst>
          </p:cNvPr>
          <p:cNvSpPr>
            <a:spLocks noGrp="1"/>
          </p:cNvSpPr>
          <p:nvPr>
            <p:ph type="title"/>
          </p:nvPr>
        </p:nvSpPr>
        <p:spPr>
          <a:xfrm>
            <a:off x="838200" y="365125"/>
            <a:ext cx="10515600" cy="1325563"/>
          </a:xfrm>
        </p:spPr>
        <p:txBody>
          <a:bodyPr/>
          <a:lstStyle/>
          <a:p>
            <a:r>
              <a:rPr lang="en-US" dirty="0">
                <a:solidFill>
                  <a:schemeClr val="bg1"/>
                </a:solidFill>
                <a:latin typeface="Roboto" pitchFamily="2" charset="0"/>
                <a:ea typeface="Roboto" pitchFamily="2" charset="0"/>
              </a:rPr>
              <a:t>Fault Tolerance for Receivers</a:t>
            </a:r>
            <a:endParaRPr lang="en-US" dirty="0">
              <a:solidFill>
                <a:schemeClr val="bg1"/>
              </a:solidFill>
              <a:latin typeface="Consolas" panose="020B0609020204030204" pitchFamily="49" charset="0"/>
            </a:endParaRPr>
          </a:p>
        </p:txBody>
      </p:sp>
      <p:sp>
        <p:nvSpPr>
          <p:cNvPr id="9" name="Content Placeholder 2">
            <a:extLst>
              <a:ext uri="{FF2B5EF4-FFF2-40B4-BE49-F238E27FC236}">
                <a16:creationId xmlns:a16="http://schemas.microsoft.com/office/drawing/2014/main" id="{1B1E2F02-D000-4884-A605-96A934F813DA}"/>
              </a:ext>
            </a:extLst>
          </p:cNvPr>
          <p:cNvSpPr>
            <a:spLocks noGrp="1"/>
          </p:cNvSpPr>
          <p:nvPr>
            <p:ph idx="1"/>
          </p:nvPr>
        </p:nvSpPr>
        <p:spPr>
          <a:xfrm>
            <a:off x="838200" y="1825625"/>
            <a:ext cx="10515600" cy="4667250"/>
          </a:xfrm>
        </p:spPr>
        <p:txBody>
          <a:bodyPr>
            <a:normAutofit/>
          </a:bodyPr>
          <a:lstStyle/>
          <a:p>
            <a:pPr marL="0" indent="0">
              <a:buNone/>
            </a:pPr>
            <a:r>
              <a:rPr lang="en-US" sz="3000" dirty="0">
                <a:solidFill>
                  <a:schemeClr val="bg1"/>
                </a:solidFill>
              </a:rPr>
              <a:t>Two main types of input receivers: </a:t>
            </a:r>
          </a:p>
          <a:p>
            <a:pPr marL="514350" lvl="0" indent="-514350">
              <a:buFont typeface="+mj-lt"/>
              <a:buAutoNum type="arabicPeriod"/>
            </a:pPr>
            <a:r>
              <a:rPr lang="en-US" b="1" i="1" dirty="0">
                <a:solidFill>
                  <a:schemeClr val="bg1"/>
                </a:solidFill>
              </a:rPr>
              <a:t>Reliable Receivers</a:t>
            </a:r>
            <a:r>
              <a:rPr lang="en-US" i="1" dirty="0">
                <a:solidFill>
                  <a:schemeClr val="bg1"/>
                </a:solidFill>
              </a:rPr>
              <a:t>, </a:t>
            </a:r>
            <a:r>
              <a:rPr lang="en-US" dirty="0">
                <a:solidFill>
                  <a:schemeClr val="bg1"/>
                </a:solidFill>
              </a:rPr>
              <a:t>which acknowledge reliable sources only after ensuring that the received data has been replicated. If such a receiver fails, the source will not receive acknowledgment for the buffered data. Therefore, if the receiver is restarted, the source will resend the data, and no data will be lost due to the failure.</a:t>
            </a:r>
          </a:p>
          <a:p>
            <a:pPr marL="514350" lvl="0" indent="-514350">
              <a:buFont typeface="+mj-lt"/>
              <a:buAutoNum type="arabicPeriod"/>
            </a:pPr>
            <a:r>
              <a:rPr lang="en-US" b="1" i="1" dirty="0">
                <a:solidFill>
                  <a:schemeClr val="bg1"/>
                </a:solidFill>
              </a:rPr>
              <a:t>Unreliable Receivers</a:t>
            </a:r>
            <a:r>
              <a:rPr lang="en-US" dirty="0">
                <a:solidFill>
                  <a:schemeClr val="bg1"/>
                </a:solidFill>
              </a:rPr>
              <a:t>, which do not send acknowledgment and therefore can lose data when they fail due to worker or driver failures.</a:t>
            </a:r>
          </a:p>
          <a:p>
            <a:endParaRPr lang="en-US" dirty="0">
              <a:solidFill>
                <a:schemeClr val="bg1"/>
              </a:solidFill>
            </a:endParaRPr>
          </a:p>
        </p:txBody>
      </p:sp>
    </p:spTree>
    <p:extLst>
      <p:ext uri="{BB962C8B-B14F-4D97-AF65-F5344CB8AC3E}">
        <p14:creationId xmlns:p14="http://schemas.microsoft.com/office/powerpoint/2010/main" val="37542215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BDF85BD-EFF1-406B-B5E0-F734EFE4DEE0}"/>
              </a:ext>
            </a:extLst>
          </p:cNvPr>
          <p:cNvSpPr>
            <a:spLocks noGrp="1"/>
          </p:cNvSpPr>
          <p:nvPr>
            <p:ph type="title"/>
          </p:nvPr>
        </p:nvSpPr>
        <p:spPr>
          <a:xfrm>
            <a:off x="838200" y="365125"/>
            <a:ext cx="10515600" cy="1325563"/>
          </a:xfrm>
        </p:spPr>
        <p:txBody>
          <a:bodyPr/>
          <a:lstStyle/>
          <a:p>
            <a:r>
              <a:rPr lang="en-US" dirty="0">
                <a:solidFill>
                  <a:schemeClr val="bg1"/>
                </a:solidFill>
                <a:latin typeface="Roboto" pitchFamily="2" charset="0"/>
                <a:ea typeface="Roboto" pitchFamily="2" charset="0"/>
              </a:rPr>
              <a:t>Additional Strategies for Avoiding Loss</a:t>
            </a:r>
            <a:endParaRPr lang="en-US" dirty="0">
              <a:solidFill>
                <a:schemeClr val="bg1"/>
              </a:solidFill>
              <a:latin typeface="Consolas" panose="020B0609020204030204" pitchFamily="49" charset="0"/>
            </a:endParaRPr>
          </a:p>
        </p:txBody>
      </p:sp>
      <p:sp>
        <p:nvSpPr>
          <p:cNvPr id="9" name="Content Placeholder 2">
            <a:extLst>
              <a:ext uri="{FF2B5EF4-FFF2-40B4-BE49-F238E27FC236}">
                <a16:creationId xmlns:a16="http://schemas.microsoft.com/office/drawing/2014/main" id="{1B1E2F02-D000-4884-A605-96A934F813DA}"/>
              </a:ext>
            </a:extLst>
          </p:cNvPr>
          <p:cNvSpPr>
            <a:spLocks noGrp="1"/>
          </p:cNvSpPr>
          <p:nvPr>
            <p:ph idx="1"/>
          </p:nvPr>
        </p:nvSpPr>
        <p:spPr>
          <a:xfrm>
            <a:off x="838200" y="1825625"/>
            <a:ext cx="10515600" cy="4667250"/>
          </a:xfrm>
        </p:spPr>
        <p:txBody>
          <a:bodyPr>
            <a:normAutofit/>
          </a:bodyPr>
          <a:lstStyle/>
          <a:p>
            <a:r>
              <a:rPr lang="en-US" i="1" dirty="0">
                <a:solidFill>
                  <a:schemeClr val="bg1"/>
                </a:solidFill>
              </a:rPr>
              <a:t>Write ahead logs </a:t>
            </a:r>
            <a:r>
              <a:rPr lang="en-US" dirty="0">
                <a:solidFill>
                  <a:schemeClr val="bg1"/>
                </a:solidFill>
              </a:rPr>
              <a:t>save the received data to fault-tolerant storage. With the write ahead logs enabled and reliable receivers, there is zero data loss. In terms of semantics, it provides an </a:t>
            </a:r>
            <a:r>
              <a:rPr lang="en-US" i="1" u="sng" dirty="0">
                <a:solidFill>
                  <a:schemeClr val="bg1"/>
                </a:solidFill>
              </a:rPr>
              <a:t>at-least once</a:t>
            </a:r>
            <a:r>
              <a:rPr lang="en-US" dirty="0">
                <a:solidFill>
                  <a:schemeClr val="bg1"/>
                </a:solidFill>
              </a:rPr>
              <a:t> guarantee.</a:t>
            </a:r>
          </a:p>
          <a:p>
            <a:r>
              <a:rPr lang="en-US" dirty="0">
                <a:solidFill>
                  <a:schemeClr val="bg1"/>
                </a:solidFill>
              </a:rPr>
              <a:t>Output operations, like </a:t>
            </a:r>
            <a:r>
              <a:rPr lang="en-US" dirty="0">
                <a:solidFill>
                  <a:srgbClr val="55ADEE"/>
                </a:solidFill>
                <a:latin typeface="Consolas" panose="020B0609020204030204" pitchFamily="49" charset="0"/>
              </a:rPr>
              <a:t>foreachRDD()</a:t>
            </a:r>
            <a:r>
              <a:rPr lang="en-US" dirty="0">
                <a:solidFill>
                  <a:schemeClr val="bg1"/>
                </a:solidFill>
              </a:rPr>
              <a:t>, also have </a:t>
            </a:r>
            <a:r>
              <a:rPr lang="en-US" i="1" u="sng" dirty="0">
                <a:solidFill>
                  <a:schemeClr val="bg1"/>
                </a:solidFill>
              </a:rPr>
              <a:t>at-least once</a:t>
            </a:r>
            <a:r>
              <a:rPr lang="en-US" dirty="0">
                <a:solidFill>
                  <a:schemeClr val="bg1"/>
                </a:solidFill>
              </a:rPr>
              <a:t> semantics. That is, the transformed data may get written to an external entity more than once in the event of a worker failure</a:t>
            </a:r>
            <a:r>
              <a:rPr lang="en-US" dirty="0"/>
              <a:t>.</a:t>
            </a:r>
          </a:p>
          <a:p>
            <a:endParaRPr lang="en-US" dirty="0">
              <a:solidFill>
                <a:schemeClr val="bg1"/>
              </a:solidFill>
            </a:endParaRPr>
          </a:p>
        </p:txBody>
      </p:sp>
    </p:spTree>
    <p:extLst>
      <p:ext uri="{BB962C8B-B14F-4D97-AF65-F5344CB8AC3E}">
        <p14:creationId xmlns:p14="http://schemas.microsoft.com/office/powerpoint/2010/main" val="20114279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463</TotalTime>
  <Words>470</Words>
  <Application>Microsoft Office PowerPoint</Application>
  <PresentationFormat>Widescreen</PresentationFormat>
  <Paragraphs>83</Paragraphs>
  <Slides>8</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Consolas</vt:lpstr>
      <vt:lpstr>Roboto</vt:lpstr>
      <vt:lpstr>Office Theme</vt:lpstr>
      <vt:lpstr>Fault Tolerance</vt:lpstr>
      <vt:lpstr>What is Fault Tolerance?</vt:lpstr>
      <vt:lpstr>Fault Tolerance of Spark RDDs</vt:lpstr>
      <vt:lpstr>Spark with Streaming is a bit riskier….</vt:lpstr>
      <vt:lpstr>Three Types of Guarantees</vt:lpstr>
      <vt:lpstr>Three Steps to Processing Streams</vt:lpstr>
      <vt:lpstr>Fault Tolerance for Receivers</vt:lpstr>
      <vt:lpstr>Additional Strategies for Avoiding Loss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31</cp:revision>
  <dcterms:created xsi:type="dcterms:W3CDTF">2017-10-26T16:43:38Z</dcterms:created>
  <dcterms:modified xsi:type="dcterms:W3CDTF">2017-12-16T02:54:42Z</dcterms:modified>
</cp:coreProperties>
</file>

<file path=docProps/thumbnail.jpeg>
</file>